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7" r:id="rId1"/>
    <p:sldMasterId id="2147484105" r:id="rId2"/>
  </p:sldMasterIdLst>
  <p:notesMasterIdLst>
    <p:notesMasterId r:id="rId26"/>
  </p:notesMasterIdLst>
  <p:sldIdLst>
    <p:sldId id="401" r:id="rId3"/>
    <p:sldId id="404" r:id="rId4"/>
    <p:sldId id="414" r:id="rId5"/>
    <p:sldId id="257" r:id="rId6"/>
    <p:sldId id="272" r:id="rId7"/>
    <p:sldId id="259" r:id="rId8"/>
    <p:sldId id="273" r:id="rId9"/>
    <p:sldId id="258" r:id="rId10"/>
    <p:sldId id="260" r:id="rId11"/>
    <p:sldId id="271" r:id="rId12"/>
    <p:sldId id="276" r:id="rId13"/>
    <p:sldId id="274" r:id="rId14"/>
    <p:sldId id="278" r:id="rId15"/>
    <p:sldId id="261" r:id="rId16"/>
    <p:sldId id="275" r:id="rId17"/>
    <p:sldId id="262" r:id="rId18"/>
    <p:sldId id="263" r:id="rId19"/>
    <p:sldId id="265" r:id="rId20"/>
    <p:sldId id="266" r:id="rId21"/>
    <p:sldId id="268" r:id="rId22"/>
    <p:sldId id="269" r:id="rId23"/>
    <p:sldId id="264" r:id="rId24"/>
    <p:sldId id="448" r:id="rId2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1588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50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6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54C80790-5A29-42E9-8767-68A1909789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5693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Batch normalization greatly improves optimization of neural networks, and was shown to be highly effective for DCGANs.</a:t>
            </a:r>
          </a:p>
          <a:p>
            <a:pPr marL="228600" indent="-228600">
              <a:buAutoNum type="arabicPeriod"/>
            </a:pPr>
            <a:r>
              <a:rPr lang="en-US" dirty="0"/>
              <a:t>It causes the output of a neural network for an input example x to be highly dependent on several other inputs x 0 in the same </a:t>
            </a:r>
            <a:r>
              <a:rPr lang="en-US" dirty="0" err="1"/>
              <a:t>minibatch</a:t>
            </a:r>
            <a:r>
              <a:rPr lang="en-US" dirty="0"/>
              <a:t>.</a:t>
            </a:r>
          </a:p>
          <a:p>
            <a:pPr marL="228600" indent="-228600">
              <a:buAutoNum type="arabicPeriod"/>
            </a:pPr>
            <a:r>
              <a:rPr lang="en-US" dirty="0"/>
              <a:t>The reference batch is normalized using only its own statistics. VBN is computationally expensive because it requires running forward propagation on two </a:t>
            </a:r>
            <a:r>
              <a:rPr lang="en-US" dirty="0" err="1"/>
              <a:t>minibatches</a:t>
            </a:r>
            <a:r>
              <a:rPr lang="en-US" dirty="0"/>
              <a:t> of data, so we use it only in the generator network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900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12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1. </a:t>
            </a:r>
            <a:r>
              <a:rPr lang="en-US" sz="1200" dirty="0"/>
              <a:t>“On small problems, they sometimes converge and sometimes don’t.  On large problems, like modeling ImageNet at 128x128 resolution, I’ve never seen them converge yet.” </a:t>
            </a:r>
            <a:r>
              <a:rPr lang="mr-IN" sz="1200" dirty="0"/>
              <a:t>–</a:t>
            </a:r>
            <a:r>
              <a:rPr lang="en-US" sz="1200" dirty="0"/>
              <a:t> Ian </a:t>
            </a:r>
            <a:r>
              <a:rPr lang="en-US" sz="1200" dirty="0" err="1"/>
              <a:t>Goodfellow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6353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1.</a:t>
            </a:r>
            <a:r>
              <a:rPr lang="en-US" baseline="0" dirty="0"/>
              <a:t> </a:t>
            </a:r>
            <a:r>
              <a:rPr lang="en-US" sz="1200" baseline="0" dirty="0"/>
              <a:t>T</a:t>
            </a:r>
            <a:r>
              <a:rPr lang="en-US" sz="1200" dirty="0"/>
              <a:t>he discriminator classifies generated data as fake so accurately and confidently that there is nothing in the discriminator’s back-propagated loss function gradients for the generator to learn.</a:t>
            </a:r>
          </a:p>
          <a:p>
            <a:r>
              <a:rPr lang="en-US" dirty="0"/>
              <a:t>2. </a:t>
            </a:r>
            <a:r>
              <a:rPr lang="en-US" sz="1200" dirty="0"/>
              <a:t>Takes</a:t>
            </a:r>
            <a:r>
              <a:rPr lang="en-US" sz="1200" baseline="0" dirty="0"/>
              <a:t> </a:t>
            </a:r>
            <a:r>
              <a:rPr lang="en-US" sz="1200" dirty="0"/>
              <a:t>advantage of these to trick the discriminator into classifying generated data as real instead of learning to represent the true data distribution.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3. An example of this occurring in practice is the case where for every possible input, the generator is generating the same data sample and there is no variation among it’s outputs.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56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 the images between -1 and 1.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Tanh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the last layer of the generator output.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 (log 1-D) vanishing gradients early on. Use max log D. Flip labels when training generator: real = fake, fake = real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from 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gaussian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distribution instead of a Uniform distribution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Construct different mini-batches for real and fake, i.e. each mini-batch needs to contain only all real images or all generated images.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stability of the GAN game suffers if you have sparse gradients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Label Smoothing, i.e. if you have two target labels: Real=1 and Fake=0, then for each incoming sample, if it is real, then replace the label with a random number between 0.7 and 1.2, and if it is a fake sample, replace it with 0.0 and 0.3 (for example).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4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8651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Unsupervised Machine Learning </a:t>
            </a:r>
          </a:p>
          <a:p>
            <a:pPr marL="228600" indent="-228600">
              <a:buAutoNum type="arabicPeriod"/>
            </a:pPr>
            <a:r>
              <a:rPr lang="en-US" dirty="0"/>
              <a:t>System of two neural networks</a:t>
            </a:r>
            <a:r>
              <a:rPr lang="en-US" baseline="0" dirty="0"/>
              <a:t> competing against each other in a zero sum game framework</a:t>
            </a:r>
          </a:p>
          <a:p>
            <a:pPr marL="228600" indent="-228600">
              <a:buAutoNum type="arabicPeriod"/>
            </a:pPr>
            <a:r>
              <a:rPr lang="en-US" baseline="0" dirty="0"/>
              <a:t>Introduced in 2014 by Ian </a:t>
            </a:r>
            <a:r>
              <a:rPr lang="en-US" baseline="0" dirty="0" err="1"/>
              <a:t>Goodfellow</a:t>
            </a:r>
            <a:endParaRPr lang="en-US" baseline="0" dirty="0"/>
          </a:p>
          <a:p>
            <a:pPr marL="228600" indent="-228600">
              <a:buAutoNum type="arabicPeriod"/>
            </a:pPr>
            <a:r>
              <a:rPr lang="en-US" baseline="0" dirty="0"/>
              <a:t>Generative and Discriminative</a:t>
            </a:r>
          </a:p>
          <a:p>
            <a:pPr marL="228600" indent="-228600">
              <a:buAutoNum type="arabicPeriod"/>
            </a:pPr>
            <a:r>
              <a:rPr lang="en-US" baseline="0" dirty="0"/>
              <a:t>Draw samples from a model that is similar to the data given to it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796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404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Examples</a:t>
            </a:r>
            <a:r>
              <a:rPr lang="en-US" baseline="0" dirty="0"/>
              <a:t> </a:t>
            </a:r>
            <a:r>
              <a:rPr lang="mr-IN" baseline="0" dirty="0"/>
              <a:t>–</a:t>
            </a:r>
            <a:r>
              <a:rPr lang="en-US" baseline="0" dirty="0"/>
              <a:t> SVMs, Logistic Regression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354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1. This can be converted to </a:t>
            </a:r>
            <a:r>
              <a:rPr lang="en-US" i="1" dirty="0"/>
              <a:t>P(</a:t>
            </a:r>
            <a:r>
              <a:rPr lang="en-US" i="1" dirty="0" err="1"/>
              <a:t>y|x</a:t>
            </a:r>
            <a:r>
              <a:rPr lang="en-US" i="1" dirty="0"/>
              <a:t>)</a:t>
            </a:r>
            <a:r>
              <a:rPr lang="en-US" dirty="0"/>
              <a:t> for classification via Bayes rule, but the generative ability could be used for something else as well, such as creating likely new </a:t>
            </a:r>
            <a:r>
              <a:rPr lang="en-US" i="1" dirty="0"/>
              <a:t>(x, y)</a:t>
            </a:r>
            <a:r>
              <a:rPr lang="en-US" dirty="0"/>
              <a:t> samples.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25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/>
              <a:t>Other generative models </a:t>
            </a:r>
            <a:r>
              <a:rPr lang="mr-IN" baseline="0" dirty="0"/>
              <a:t>–</a:t>
            </a:r>
            <a:r>
              <a:rPr lang="en-US" baseline="0" dirty="0"/>
              <a:t> Naïve Bayes, Hidden Markov model etc.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/>
              <a:t>MLE estimates </a:t>
            </a:r>
            <a:r>
              <a:rPr lang="mr-IN" baseline="0" dirty="0"/>
              <a:t>–</a:t>
            </a:r>
            <a:r>
              <a:rPr lang="en-US" baseline="0" dirty="0"/>
              <a:t> Fixed set </a:t>
            </a:r>
            <a:r>
              <a:rPr lang="mr-IN" baseline="0" dirty="0"/>
              <a:t>–</a:t>
            </a:r>
            <a:r>
              <a:rPr lang="en-US" baseline="0" dirty="0"/>
              <a:t> Map to real world data </a:t>
            </a:r>
            <a:r>
              <a:rPr lang="mr-IN" baseline="0" dirty="0"/>
              <a:t>–</a:t>
            </a:r>
            <a:r>
              <a:rPr lang="en-US" baseline="0" dirty="0"/>
              <a:t> Select best set of parameters.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999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</a:t>
            </a:r>
            <a:r>
              <a:rPr lang="en-US" baseline="0" dirty="0"/>
              <a:t> Asymptotically stable </a:t>
            </a:r>
            <a:r>
              <a:rPr lang="mr-IN" baseline="0" dirty="0"/>
              <a:t>–</a:t>
            </a:r>
            <a:r>
              <a:rPr lang="en-US" baseline="0" dirty="0"/>
              <a:t> Related to convergence </a:t>
            </a:r>
            <a:r>
              <a:rPr lang="mr-IN" baseline="0" dirty="0"/>
              <a:t>–</a:t>
            </a:r>
            <a:r>
              <a:rPr lang="en-US" baseline="0" dirty="0"/>
              <a:t> equilibrium points as t goes to infinity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73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algn="l">
              <a:buAutoNum type="arabicPeriod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Generator is typically 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deconvolutional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neural network, and the discriminator is 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convolutional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neural network.</a:t>
            </a:r>
          </a:p>
          <a:p>
            <a:pPr marL="228600" indent="-228600" algn="l">
              <a:buAutoNum type="arabicPeriod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 </a:t>
            </a:r>
            <a:r>
              <a:rPr lang="mr-I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Find a setting of parameters that makes generated data look like the training data to the discriminator network.</a:t>
            </a:r>
          </a:p>
          <a:p>
            <a:pPr marL="228600" indent="-228600" algn="l">
              <a:buAutoNum type="arabicPeriod"/>
            </a:pPr>
            <a:endParaRPr lang="en-US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 algn="l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21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/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-3175" y="4953000"/>
            <a:ext cx="9147175" cy="1911350"/>
            <a:chOff x="-3765" y="4832896"/>
            <a:chExt cx="9147765" cy="2032192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1687032" y="4832896"/>
              <a:ext cx="7456968" cy="51817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/>
              <a:gdLst>
                <a:gd name="T0" fmla="*/ 0 w 5760"/>
                <a:gd name="T1" fmla="*/ 0 h 528"/>
                <a:gd name="T2" fmla="*/ 2147483647 w 5760"/>
                <a:gd name="T3" fmla="*/ 0 h 528"/>
                <a:gd name="T4" fmla="*/ 2147483647 w 5760"/>
                <a:gd name="T5" fmla="*/ 2147483647 h 528"/>
                <a:gd name="T6" fmla="*/ 2147483647 w 5760"/>
                <a:gd name="T7" fmla="*/ 0 h 5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760"/>
                <a:gd name="T13" fmla="*/ 0 h 528"/>
                <a:gd name="T14" fmla="*/ 5760 w 5760"/>
                <a:gd name="T15" fmla="*/ 528 h 5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anchor="b"/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April  2007</a:t>
            </a:r>
          </a:p>
        </p:txBody>
      </p:sp>
      <p:sp>
        <p:nvSpPr>
          <p:cNvPr id="12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3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FF32A20F-7E31-4BCD-BEBA-C45F5B4513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68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  2007</a:t>
            </a:r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152DA9-8A30-45FF-BB3E-B7AD6BCC3D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200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  2007</a:t>
            </a:r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B41FDE-E8F7-49FA-A227-35568016CC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8973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183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1505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75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3376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4530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743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9898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73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07241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6C22A-5AD3-7EB9-6A47-A31029CD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4F4354-5F30-204A-428F-A3D758347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CDEF89-9FCD-8DF0-8E6D-C5C3706B5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C24FAD-3D7A-A8F8-641D-EE14A491E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2418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2107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109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267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1"/>
          <p:cNvSpPr/>
          <p:nvPr userDrawn="1"/>
        </p:nvSpPr>
        <p:spPr>
          <a:xfrm>
            <a:off x="-14288" y="1905000"/>
            <a:ext cx="9158288" cy="4953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4" name="Прямоугольник 8"/>
          <p:cNvSpPr/>
          <p:nvPr userDrawn="1"/>
        </p:nvSpPr>
        <p:spPr>
          <a:xfrm>
            <a:off x="-14288" y="0"/>
            <a:ext cx="9158288" cy="4438650"/>
          </a:xfrm>
          <a:custGeom>
            <a:avLst/>
            <a:gdLst>
              <a:gd name="connsiteX0" fmla="*/ 0 w 12192000"/>
              <a:gd name="connsiteY0" fmla="*/ 0 h 4133850"/>
              <a:gd name="connsiteX1" fmla="*/ 12192000 w 12192000"/>
              <a:gd name="connsiteY1" fmla="*/ 0 h 4133850"/>
              <a:gd name="connsiteX2" fmla="*/ 12192000 w 12192000"/>
              <a:gd name="connsiteY2" fmla="*/ 4133850 h 4133850"/>
              <a:gd name="connsiteX3" fmla="*/ 0 w 12192000"/>
              <a:gd name="connsiteY3" fmla="*/ 4133850 h 4133850"/>
              <a:gd name="connsiteX4" fmla="*/ 0 w 12192000"/>
              <a:gd name="connsiteY4" fmla="*/ 0 h 4133850"/>
              <a:gd name="connsiteX0" fmla="*/ 19050 w 12211050"/>
              <a:gd name="connsiteY0" fmla="*/ 0 h 4133850"/>
              <a:gd name="connsiteX1" fmla="*/ 12211050 w 12211050"/>
              <a:gd name="connsiteY1" fmla="*/ 0 h 4133850"/>
              <a:gd name="connsiteX2" fmla="*/ 12211050 w 12211050"/>
              <a:gd name="connsiteY2" fmla="*/ 4133850 h 4133850"/>
              <a:gd name="connsiteX3" fmla="*/ 0 w 12211050"/>
              <a:gd name="connsiteY3" fmla="*/ 3219450 h 4133850"/>
              <a:gd name="connsiteX4" fmla="*/ 19050 w 12211050"/>
              <a:gd name="connsiteY4" fmla="*/ 0 h 4133850"/>
              <a:gd name="connsiteX0" fmla="*/ 19050 w 12211050"/>
              <a:gd name="connsiteY0" fmla="*/ 0 h 4438650"/>
              <a:gd name="connsiteX1" fmla="*/ 12211050 w 12211050"/>
              <a:gd name="connsiteY1" fmla="*/ 0 h 4438650"/>
              <a:gd name="connsiteX2" fmla="*/ 12211050 w 12211050"/>
              <a:gd name="connsiteY2" fmla="*/ 4438650 h 4438650"/>
              <a:gd name="connsiteX3" fmla="*/ 0 w 12211050"/>
              <a:gd name="connsiteY3" fmla="*/ 3219450 h 4438650"/>
              <a:gd name="connsiteX4" fmla="*/ 19050 w 12211050"/>
              <a:gd name="connsiteY4" fmla="*/ 0 h 443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1050" h="4438650">
                <a:moveTo>
                  <a:pt x="19050" y="0"/>
                </a:moveTo>
                <a:lnTo>
                  <a:pt x="12211050" y="0"/>
                </a:lnTo>
                <a:lnTo>
                  <a:pt x="12211050" y="4438650"/>
                </a:lnTo>
                <a:lnTo>
                  <a:pt x="0" y="3219450"/>
                </a:lnTo>
                <a:lnTo>
                  <a:pt x="19050" y="0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5" name="Прямоугольник 3"/>
          <p:cNvSpPr/>
          <p:nvPr userDrawn="1"/>
        </p:nvSpPr>
        <p:spPr>
          <a:xfrm>
            <a:off x="814388" y="1009650"/>
            <a:ext cx="7515225" cy="5238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1385888" y="2819400"/>
            <a:ext cx="6372225" cy="28003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0"/>
              <a:t>Click icon to add picture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654827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B3ACE-D620-4EC3-88A7-3E317E64F19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7/4/2022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A48AB-23F1-45F1-98E5-D2CDC7A5261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8919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913" y="103188"/>
            <a:ext cx="8243887" cy="1314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4561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510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03663"/>
            <a:ext cx="4038600" cy="2152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Rectangle 4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 2007</a:t>
            </a:r>
          </a:p>
        </p:txBody>
      </p:sp>
      <p:sp>
        <p:nvSpPr>
          <p:cNvPr id="7" name="Rectangle 4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4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D1CC39-1C89-462D-B938-2A21933623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3085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42913" y="103188"/>
            <a:ext cx="8243887" cy="5953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3" name="Rectangle 4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 2007</a:t>
            </a:r>
          </a:p>
        </p:txBody>
      </p:sp>
      <p:sp>
        <p:nvSpPr>
          <p:cNvPr id="4" name="Rectangle 4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3110E2-5755-40D8-BBB1-2B0BEAFDF36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874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3"/>
          <p:cNvSpPr/>
          <p:nvPr/>
        </p:nvSpPr>
        <p:spPr>
          <a:xfrm>
            <a:off x="3636963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/>
          </a:p>
        </p:txBody>
      </p:sp>
      <p:sp>
        <p:nvSpPr>
          <p:cNvPr id="5" name="Chevron 4"/>
          <p:cNvSpPr/>
          <p:nvPr/>
        </p:nvSpPr>
        <p:spPr>
          <a:xfrm>
            <a:off x="3449638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anchor="b"/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7ABC7B86-4585-4497-A4E9-0785217074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1667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B4D3118A-5A00-4FF3-A75A-C64361FAE5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580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3E4557DE-B965-4906-9167-091FA3B460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2372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50B24CFB-4FC2-46A2-B425-E8CA0BAF64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707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AE3B7C-2AD4-43E7-984E-3312E0DF77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949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April  2007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8C4B7657-E879-4284-AC19-B8D74FFE9F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922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reeform 15"/>
          <p:cNvSpPr>
            <a:spLocks/>
          </p:cNvSpPr>
          <p:nvPr/>
        </p:nvSpPr>
        <p:spPr bwMode="auto">
          <a:xfrm>
            <a:off x="485775" y="5938838"/>
            <a:ext cx="3690938" cy="933450"/>
          </a:xfrm>
          <a:custGeom>
            <a:avLst/>
            <a:gdLst>
              <a:gd name="T0" fmla="*/ 0 w 5591"/>
              <a:gd name="T1" fmla="*/ 0 h 588"/>
              <a:gd name="T2" fmla="*/ 2147483647 w 5591"/>
              <a:gd name="T3" fmla="*/ 0 h 588"/>
              <a:gd name="T4" fmla="*/ 2147483647 w 5591"/>
              <a:gd name="T5" fmla="*/ 2147483647 h 588"/>
              <a:gd name="T6" fmla="*/ 2147483647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7" name="Right Triangle 6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8"/>
          <p:cNvSpPr/>
          <p:nvPr/>
        </p:nvSpPr>
        <p:spPr>
          <a:xfrm>
            <a:off x="8664575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/>
          </a:p>
        </p:txBody>
      </p:sp>
      <p:sp>
        <p:nvSpPr>
          <p:cNvPr id="10" name="Chevron 9"/>
          <p:cNvSpPr/>
          <p:nvPr/>
        </p:nvSpPr>
        <p:spPr>
          <a:xfrm>
            <a:off x="8477250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tIns="0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April  2007</a:t>
            </a:r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DEA02B31-82B9-4C5A-B228-B266668CDB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373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27" name="Freeform 11"/>
          <p:cNvSpPr>
            <a:spLocks/>
          </p:cNvSpPr>
          <p:nvPr/>
        </p:nvSpPr>
        <p:spPr bwMode="auto">
          <a:xfrm>
            <a:off x="485775" y="5938838"/>
            <a:ext cx="3690938" cy="933450"/>
          </a:xfrm>
          <a:custGeom>
            <a:avLst/>
            <a:gdLst>
              <a:gd name="T0" fmla="*/ 0 w 5591"/>
              <a:gd name="T1" fmla="*/ 0 h 588"/>
              <a:gd name="T2" fmla="*/ 2147483647 w 5591"/>
              <a:gd name="T3" fmla="*/ 0 h 588"/>
              <a:gd name="T4" fmla="*/ 2147483647 w 5591"/>
              <a:gd name="T5" fmla="*/ 2147483647 h 588"/>
              <a:gd name="T6" fmla="*/ 2147483647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33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481138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825" y="6408738"/>
            <a:ext cx="1919288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April  2007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79913" y="6408738"/>
            <a:ext cx="2351087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A07D05F8-453D-4485-B93C-8EEF39C345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98" r:id="rId1"/>
    <p:sldLayoutId id="2147484094" r:id="rId2"/>
    <p:sldLayoutId id="2147484099" r:id="rId3"/>
    <p:sldLayoutId id="2147484100" r:id="rId4"/>
    <p:sldLayoutId id="2147484101" r:id="rId5"/>
    <p:sldLayoutId id="2147484102" r:id="rId6"/>
    <p:sldLayoutId id="2147484095" r:id="rId7"/>
    <p:sldLayoutId id="2147484103" r:id="rId8"/>
    <p:sldLayoutId id="2147484104" r:id="rId9"/>
    <p:sldLayoutId id="2147484096" r:id="rId10"/>
    <p:sldLayoutId id="2147484097" r:id="rId11"/>
  </p:sldLayoutIdLst>
  <p:hf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9pPr>
      <a:extLst/>
    </p:titleStyle>
    <p:bodyStyle>
      <a:lvl1pPr marL="365125" indent="-255588" algn="l" rtl="0" eaLnBrk="0" fontAlgn="base" hangingPunct="0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pitchFamily="18" charset="2"/>
        <a:buChar char="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0713" indent="-228600" algn="l" rtl="0" eaLnBrk="0" fontAlgn="base" hangingPunct="0">
        <a:spcBef>
          <a:spcPts val="325"/>
        </a:spcBef>
        <a:spcAft>
          <a:spcPct val="0"/>
        </a:spcAft>
        <a:buClr>
          <a:schemeClr val="accent1"/>
        </a:buClr>
        <a:buFont typeface="Verdana" pitchFamily="34" charset="0"/>
        <a:buChar char="◦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8838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 l="1000" t="-1000" r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DBBEF-AA6C-4BA6-85B2-A17D7F280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769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6" r:id="rId1"/>
    <p:sldLayoutId id="2147484107" r:id="rId2"/>
    <p:sldLayoutId id="2147484108" r:id="rId3"/>
    <p:sldLayoutId id="2147484109" r:id="rId4"/>
    <p:sldLayoutId id="2147484110" r:id="rId5"/>
    <p:sldLayoutId id="2147484111" r:id="rId6"/>
    <p:sldLayoutId id="2147484112" r:id="rId7"/>
    <p:sldLayoutId id="2147484113" r:id="rId8"/>
    <p:sldLayoutId id="2147484121" r:id="rId9"/>
    <p:sldLayoutId id="2147484114" r:id="rId10"/>
    <p:sldLayoutId id="2147484115" r:id="rId11"/>
    <p:sldLayoutId id="2147484116" r:id="rId12"/>
    <p:sldLayoutId id="2147484117" r:id="rId13"/>
    <p:sldLayoutId id="2147484118" r:id="rId14"/>
    <p:sldLayoutId id="2147484119" r:id="rId15"/>
    <p:sldLayoutId id="2147484120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1.06434v2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arxiv.org/abs/1606.03498" TargetMode="Externa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waya.ai/introduction-to-gans-a-boxing-match-b-w-neural-nets-b4e5319cc935#.6l7zh8u50" TargetMode="External"/><Relationship Id="rId2" Type="http://schemas.openxmlformats.org/officeDocument/2006/relationships/hyperlink" Target="https://tryolabs.com/blog/2016/12/06/major-advancements-deep-learning-2016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soumith/ganhacks" TargetMode="External"/><Relationship Id="rId5" Type="http://schemas.openxmlformats.org/officeDocument/2006/relationships/hyperlink" Target="http://blog.aylien.com/introduction-generative-adversarial-networks-code-tensorflow/" TargetMode="External"/><Relationship Id="rId4" Type="http://schemas.openxmlformats.org/officeDocument/2006/relationships/hyperlink" Target="https://en.wikipedia.org/wiki/Generative_adversarial_networks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an_Goodfellow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ishmaelbelghazi.github.io/ALI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-3316" y="5427344"/>
            <a:ext cx="9147315" cy="1518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226649" y="5901988"/>
            <a:ext cx="34289" cy="6138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Slide Number Placeholder 2"/>
          <p:cNvSpPr txBox="1">
            <a:spLocks/>
          </p:cNvSpPr>
          <p:nvPr/>
        </p:nvSpPr>
        <p:spPr>
          <a:xfrm>
            <a:off x="6572250" y="65087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0983CA01-DED8-4A8A-82CA-5B1BE1DADB0C}"/>
              </a:ext>
            </a:extLst>
          </p:cNvPr>
          <p:cNvSpPr/>
          <p:nvPr/>
        </p:nvSpPr>
        <p:spPr>
          <a:xfrm flipV="1">
            <a:off x="7130144" y="5939880"/>
            <a:ext cx="968829" cy="1157606"/>
          </a:xfrm>
          <a:prstGeom prst="rtTriangle">
            <a:avLst/>
          </a:prstGeom>
          <a:solidFill>
            <a:srgbClr val="FFFFFF">
              <a:lumMod val="95000"/>
              <a:alpha val="1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</a:endParaRPr>
          </a:p>
        </p:txBody>
      </p:sp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CAD0D7B8-E462-453C-B296-CA0154FA54A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" y="2825769"/>
          <a:ext cx="2289517" cy="29094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2169000" imgH="2169360" progId="">
                  <p:embed/>
                </p:oleObj>
              </mc:Choice>
              <mc:Fallback>
                <p:oleObj name="CorelDRAW" r:id="rId2" imgW="2169000" imgH="2169360" progId="">
                  <p:embed/>
                  <p:pic>
                    <p:nvPicPr>
                      <p:cNvPr id="48" name="Object 47">
                        <a:extLst>
                          <a:ext uri="{FF2B5EF4-FFF2-40B4-BE49-F238E27FC236}">
                            <a16:creationId xmlns:a16="http://schemas.microsoft.com/office/drawing/2014/main" id="{CAD0D7B8-E462-453C-B296-CA0154FA54A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lum bright="7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2825769"/>
                        <a:ext cx="2289517" cy="290944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Right Triangle 36">
            <a:extLst>
              <a:ext uri="{FF2B5EF4-FFF2-40B4-BE49-F238E27FC236}">
                <a16:creationId xmlns:a16="http://schemas.microsoft.com/office/drawing/2014/main" id="{0983CA01-DED8-4A8A-82CA-5B1BE1DADB0C}"/>
              </a:ext>
            </a:extLst>
          </p:cNvPr>
          <p:cNvSpPr/>
          <p:nvPr/>
        </p:nvSpPr>
        <p:spPr>
          <a:xfrm flipH="1">
            <a:off x="5284078" y="-64960"/>
            <a:ext cx="3859922" cy="5852440"/>
          </a:xfrm>
          <a:prstGeom prst="rtTriangle">
            <a:avLst/>
          </a:prstGeom>
          <a:solidFill>
            <a:srgbClr val="FFFFFF">
              <a:lumMod val="95000"/>
              <a:alpha val="1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593057" y="2025528"/>
            <a:ext cx="5122069" cy="1580679"/>
          </a:xfrm>
          <a:prstGeom prst="rect">
            <a:avLst/>
          </a:prstGeom>
          <a:gradFill flip="none" rotWithShape="1">
            <a:gsLst>
              <a:gs pos="15000">
                <a:srgbClr val="FFFFFF">
                  <a:alpha val="34000"/>
                </a:srgbClr>
              </a:gs>
              <a:gs pos="94000">
                <a:srgbClr val="FFFFFF">
                  <a:alpha val="34000"/>
                </a:srgbClr>
              </a:gs>
              <a:gs pos="2655">
                <a:schemeClr val="bg1">
                  <a:alpha val="0"/>
                </a:schemeClr>
              </a:gs>
              <a:gs pos="51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" y="24501"/>
            <a:ext cx="2894815" cy="1538254"/>
          </a:xfrm>
          <a:prstGeom prst="rect">
            <a:avLst/>
          </a:prstGeom>
        </p:spPr>
      </p:pic>
      <p:sp>
        <p:nvSpPr>
          <p:cNvPr id="43" name="Right Triangle 42"/>
          <p:cNvSpPr/>
          <p:nvPr/>
        </p:nvSpPr>
        <p:spPr>
          <a:xfrm rot="10800000" flipV="1">
            <a:off x="7372349" y="5334002"/>
            <a:ext cx="1774967" cy="1600201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5161019" y="6019563"/>
            <a:ext cx="36964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164337" y="6043646"/>
            <a:ext cx="34289" cy="3706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1337313" y="2051948"/>
            <a:ext cx="6797489" cy="2037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latin typeface="Arial Black" panose="020B0A04020102020204" pitchFamily="34" charset="0"/>
                <a:ea typeface="Karla" pitchFamily="2" charset="0"/>
                <a:cs typeface="Karla" pitchFamily="2" charset="0"/>
              </a:rPr>
              <a:t>CSE (H) with specialization in Machine Learning and Artificial Intelligence 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 Computing</a:t>
            </a:r>
            <a:endParaRPr lang="en-US" sz="1600" dirty="0">
              <a:latin typeface="Raleway ExtraBold" pitchFamily="34" charset="-52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0" y="5181600"/>
            <a:ext cx="4952999" cy="126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-2.3 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Dr. Monika Singh </a:t>
            </a:r>
            <a:r>
              <a:rPr lang="en-US" sz="2400" b="1" dirty="0" err="1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E11032</a:t>
            </a:r>
            <a:endParaRPr lang="en-US" sz="240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endParaRPr lang="en-US" sz="1600" dirty="0">
              <a:latin typeface="Raleway ExtraBold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56502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GANs?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5" y="2809875"/>
            <a:ext cx="7545551" cy="2562225"/>
          </a:xfrm>
        </p:spPr>
        <p:txBody>
          <a:bodyPr>
            <a:normAutofit/>
          </a:bodyPr>
          <a:lstStyle/>
          <a:p>
            <a:r>
              <a:rPr lang="en-US" sz="2400" dirty="0"/>
              <a:t>Use a latent code.</a:t>
            </a:r>
          </a:p>
          <a:p>
            <a:r>
              <a:rPr lang="en-US" sz="2400" dirty="0"/>
              <a:t>Asymptotically consistent (unlike </a:t>
            </a:r>
            <a:r>
              <a:rPr lang="en-US" sz="2400" dirty="0" err="1"/>
              <a:t>variational</a:t>
            </a:r>
            <a:r>
              <a:rPr lang="en-US" sz="2400" dirty="0"/>
              <a:t> methods) .</a:t>
            </a:r>
          </a:p>
          <a:p>
            <a:r>
              <a:rPr lang="en-US" sz="2400" dirty="0"/>
              <a:t>No Markov chains needed. </a:t>
            </a:r>
          </a:p>
          <a:p>
            <a:r>
              <a:rPr lang="en-US" sz="2400" dirty="0"/>
              <a:t>Often regarded as producing the best samples.</a:t>
            </a:r>
          </a:p>
        </p:txBody>
      </p:sp>
    </p:spTree>
    <p:extLst>
      <p:ext uri="{BB962C8B-B14F-4D97-AF65-F5344CB8AC3E}">
        <p14:creationId xmlns:p14="http://schemas.microsoft.com/office/powerpoint/2010/main" val="888450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200150"/>
            <a:ext cx="7372429" cy="377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514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train GANs?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809875"/>
            <a:ext cx="7867019" cy="2562225"/>
          </a:xfrm>
        </p:spPr>
        <p:txBody>
          <a:bodyPr>
            <a:noAutofit/>
          </a:bodyPr>
          <a:lstStyle/>
          <a:p>
            <a:r>
              <a:rPr lang="en-US" sz="2100" dirty="0"/>
              <a:t>Objective of generative network - increase the error rate of the discriminative network.</a:t>
            </a:r>
          </a:p>
          <a:p>
            <a:r>
              <a:rPr lang="en-US" sz="2100" dirty="0"/>
              <a:t>Objective of discriminative network </a:t>
            </a:r>
            <a:r>
              <a:rPr lang="mr-IN" sz="2100" dirty="0"/>
              <a:t>–</a:t>
            </a:r>
            <a:r>
              <a:rPr lang="en-US" sz="2100" dirty="0"/>
              <a:t> decrease binary classification loss.</a:t>
            </a:r>
          </a:p>
          <a:p>
            <a:r>
              <a:rPr lang="en-US" sz="2100" dirty="0"/>
              <a:t>Discriminator training - </a:t>
            </a:r>
            <a:r>
              <a:rPr lang="en-US" sz="2100" dirty="0" err="1"/>
              <a:t>backprop</a:t>
            </a:r>
            <a:r>
              <a:rPr lang="en-US" sz="2100" dirty="0"/>
              <a:t> from a binary classification loss.</a:t>
            </a:r>
          </a:p>
          <a:p>
            <a:r>
              <a:rPr lang="en-US" sz="2100" dirty="0"/>
              <a:t>Generator training - </a:t>
            </a:r>
            <a:r>
              <a:rPr lang="en-US" sz="2100" dirty="0" err="1"/>
              <a:t>backprop</a:t>
            </a:r>
            <a:r>
              <a:rPr lang="en-US" sz="2100" dirty="0"/>
              <a:t> the negation of the binary classification loss of the discriminator.</a:t>
            </a:r>
          </a:p>
        </p:txBody>
      </p:sp>
    </p:spTree>
    <p:extLst>
      <p:ext uri="{BB962C8B-B14F-4D97-AF65-F5344CB8AC3E}">
        <p14:creationId xmlns:p14="http://schemas.microsoft.com/office/powerpoint/2010/main" val="1935709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575" y="3224360"/>
            <a:ext cx="3931226" cy="9106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802" y="2962733"/>
            <a:ext cx="4257299" cy="10902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54056" y="4119611"/>
            <a:ext cx="1346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72200" y="4134983"/>
            <a:ext cx="1729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Discriminator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66216" y="1587502"/>
            <a:ext cx="6619244" cy="530223"/>
          </a:xfrm>
        </p:spPr>
        <p:txBody>
          <a:bodyPr>
            <a:normAutofit fontScale="90000"/>
          </a:bodyPr>
          <a:lstStyle/>
          <a:p>
            <a:r>
              <a:rPr lang="en-US" dirty="0"/>
              <a:t>Loss Functions</a:t>
            </a:r>
          </a:p>
        </p:txBody>
      </p:sp>
    </p:spTree>
    <p:extLst>
      <p:ext uri="{BB962C8B-B14F-4D97-AF65-F5344CB8AC3E}">
        <p14:creationId xmlns:p14="http://schemas.microsoft.com/office/powerpoint/2010/main" val="1142364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57" y="999376"/>
            <a:ext cx="8641700" cy="43155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3326" y="5446060"/>
            <a:ext cx="83001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Generated bedrooms. Source: “Unsupervised Representation Learning with Deep Convolutional Generative Adversarial Networks” </a:t>
            </a:r>
            <a:r>
              <a:rPr lang="en-US" i="1" dirty="0">
                <a:hlinkClick r:id="rId3"/>
              </a:rPr>
              <a:t>https://arxiv.org/abs/1511.06434v2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04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“Improved Techniques for Training GANs” by </a:t>
            </a:r>
            <a:r>
              <a:rPr lang="en-US" dirty="0" err="1"/>
              <a:t>Salimans</a:t>
            </a:r>
            <a:r>
              <a:rPr lang="en-US" dirty="0"/>
              <a:t> et. 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5" y="2809875"/>
            <a:ext cx="8108306" cy="2562225"/>
          </a:xfrm>
        </p:spPr>
        <p:txBody>
          <a:bodyPr>
            <a:noAutofit/>
          </a:bodyPr>
          <a:lstStyle/>
          <a:p>
            <a:r>
              <a:rPr lang="en-US" sz="2100" dirty="0"/>
              <a:t>One-sided Label smoothing - replaces the 0 and 1 targets for a classifier with smoothed values, like .9 or .1 to reduce the vulnerability of neural networks to adversarial examples.</a:t>
            </a:r>
          </a:p>
          <a:p>
            <a:endParaRPr lang="en-US" sz="2100" dirty="0"/>
          </a:p>
          <a:p>
            <a:r>
              <a:rPr lang="en-US" sz="2100" dirty="0"/>
              <a:t>Virtual batch Normalization - each example x is normalized based on the statistics collected on a reference batch of examples that are chosen once and fixed at the start of training, and on x itself.</a:t>
            </a:r>
          </a:p>
        </p:txBody>
      </p:sp>
    </p:spTree>
    <p:extLst>
      <p:ext uri="{BB962C8B-B14F-4D97-AF65-F5344CB8AC3E}">
        <p14:creationId xmlns:p14="http://schemas.microsoft.com/office/powerpoint/2010/main" val="2143598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5825" y="1011331"/>
            <a:ext cx="4294934" cy="42852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621" y="1020405"/>
            <a:ext cx="4293583" cy="42761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5886" y="5425889"/>
            <a:ext cx="79371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CIFAR-10 vs. Generated CIFAR-10 samples </a:t>
            </a:r>
          </a:p>
          <a:p>
            <a:r>
              <a:rPr lang="en-US" i="1" dirty="0"/>
              <a:t>Source: “Improved Techniques for Training GANs” </a:t>
            </a:r>
            <a:r>
              <a:rPr lang="en-US" i="1" dirty="0">
                <a:hlinkClick r:id="rId5"/>
              </a:rPr>
              <a:t>https://arxiv.org/abs/1606.03498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264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Variations to GANs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809875"/>
            <a:ext cx="7899166" cy="2562225"/>
          </a:xfrm>
        </p:spPr>
        <p:txBody>
          <a:bodyPr>
            <a:noAutofit/>
          </a:bodyPr>
          <a:lstStyle/>
          <a:p>
            <a:r>
              <a:rPr lang="en-US" sz="2100" dirty="0"/>
              <a:t>Several new concepts built on top of GANs have been introduced </a:t>
            </a:r>
            <a:r>
              <a:rPr lang="mr-IN" sz="2100" dirty="0"/>
              <a:t>–</a:t>
            </a:r>
            <a:r>
              <a:rPr lang="en-US" sz="2100" dirty="0"/>
              <a:t> </a:t>
            </a:r>
          </a:p>
          <a:p>
            <a:pPr lvl="1"/>
            <a:r>
              <a:rPr lang="en-US" sz="2100" dirty="0" err="1"/>
              <a:t>InfoGAN</a:t>
            </a:r>
            <a:r>
              <a:rPr lang="en-US" sz="2100" dirty="0"/>
              <a:t> </a:t>
            </a:r>
            <a:r>
              <a:rPr lang="mr-IN" sz="2100" dirty="0"/>
              <a:t>–</a:t>
            </a:r>
            <a:r>
              <a:rPr lang="en-US" sz="2100" dirty="0"/>
              <a:t> Approximate the data distribution and learn interpretable, useful vector representations of data.</a:t>
            </a:r>
          </a:p>
          <a:p>
            <a:pPr lvl="1"/>
            <a:r>
              <a:rPr lang="en-US" sz="2100" dirty="0"/>
              <a:t>Conditional GANs - Able to generate samples taking into account external information (class label, text, another image). Force </a:t>
            </a:r>
            <a:r>
              <a:rPr lang="en-US" sz="2100" i="1" dirty="0"/>
              <a:t>G</a:t>
            </a:r>
            <a:r>
              <a:rPr lang="en-US" sz="2100" dirty="0"/>
              <a:t> to generate a particular type of output.</a:t>
            </a:r>
          </a:p>
        </p:txBody>
      </p:sp>
    </p:spTree>
    <p:extLst>
      <p:ext uri="{BB962C8B-B14F-4D97-AF65-F5344CB8AC3E}">
        <p14:creationId xmlns:p14="http://schemas.microsoft.com/office/powerpoint/2010/main" val="1628328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Difficulties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809875"/>
            <a:ext cx="8027753" cy="2562225"/>
          </a:xfrm>
        </p:spPr>
        <p:txBody>
          <a:bodyPr>
            <a:noAutofit/>
          </a:bodyPr>
          <a:lstStyle/>
          <a:p>
            <a:r>
              <a:rPr lang="en-US" sz="2400" dirty="0"/>
              <a:t>Networks are difficult to converge.</a:t>
            </a:r>
          </a:p>
          <a:p>
            <a:endParaRPr lang="en-US" sz="2400" dirty="0"/>
          </a:p>
          <a:p>
            <a:r>
              <a:rPr lang="en-US" sz="2400" dirty="0"/>
              <a:t>Ideal goal </a:t>
            </a:r>
            <a:r>
              <a:rPr lang="mr-IN" sz="2400" dirty="0"/>
              <a:t>–</a:t>
            </a:r>
            <a:r>
              <a:rPr lang="en-US" sz="2400" dirty="0"/>
              <a:t> Generator and discriminator to reach some desired equilibrium but this is rare.</a:t>
            </a:r>
          </a:p>
          <a:p>
            <a:endParaRPr lang="en-US" sz="2400" dirty="0"/>
          </a:p>
          <a:p>
            <a:r>
              <a:rPr lang="en-US" sz="2400" dirty="0"/>
              <a:t>GANs are yet to converge on large problems (E.g. </a:t>
            </a:r>
            <a:r>
              <a:rPr lang="en-US" sz="2400" dirty="0" err="1"/>
              <a:t>Imagenet</a:t>
            </a:r>
            <a:r>
              <a:rPr lang="en-US" sz="24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750386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Failure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809875"/>
            <a:ext cx="8037360" cy="2562225"/>
          </a:xfrm>
        </p:spPr>
        <p:txBody>
          <a:bodyPr>
            <a:noAutofit/>
          </a:bodyPr>
          <a:lstStyle/>
          <a:p>
            <a:r>
              <a:rPr lang="en-US" sz="2100" dirty="0"/>
              <a:t>The discriminator becomes too strong too quickly and the generator ends up not learning anything.</a:t>
            </a:r>
          </a:p>
          <a:p>
            <a:endParaRPr lang="en-US" sz="2100" dirty="0"/>
          </a:p>
          <a:p>
            <a:r>
              <a:rPr lang="en-US" sz="2100" dirty="0"/>
              <a:t>The generator only learns very specific weaknesses of the discriminator.</a:t>
            </a:r>
          </a:p>
          <a:p>
            <a:endParaRPr lang="en-US" sz="2100" dirty="0"/>
          </a:p>
          <a:p>
            <a:r>
              <a:rPr lang="en-US" sz="2100" dirty="0"/>
              <a:t>The generator learns only a very small subset of the true data distribution.</a:t>
            </a:r>
          </a:p>
        </p:txBody>
      </p:sp>
    </p:spTree>
    <p:extLst>
      <p:ext uri="{BB962C8B-B14F-4D97-AF65-F5344CB8AC3E}">
        <p14:creationId xmlns:p14="http://schemas.microsoft.com/office/powerpoint/2010/main" val="1896181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"/>
          <p:cNvSpPr txBox="1">
            <a:spLocks noGrp="1"/>
          </p:cNvSpPr>
          <p:nvPr>
            <p:ph type="title"/>
          </p:nvPr>
        </p:nvSpPr>
        <p:spPr>
          <a:xfrm>
            <a:off x="629842" y="457203"/>
            <a:ext cx="5058926" cy="74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1"/>
              <a:t>Course Objectives</a:t>
            </a:r>
            <a:endParaRPr sz="4800" b="1"/>
          </a:p>
        </p:txBody>
      </p:sp>
      <p:sp>
        <p:nvSpPr>
          <p:cNvPr id="196" name="Google Shape;196;p2"/>
          <p:cNvSpPr txBox="1">
            <a:spLocks noGrp="1"/>
          </p:cNvSpPr>
          <p:nvPr>
            <p:ph type="body" idx="2"/>
          </p:nvPr>
        </p:nvSpPr>
        <p:spPr>
          <a:xfrm>
            <a:off x="629841" y="1477006"/>
            <a:ext cx="817930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b="1" dirty="0"/>
              <a:t> </a:t>
            </a:r>
            <a:endParaRPr sz="28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endParaRPr sz="2800" b="1"/>
          </a:p>
        </p:txBody>
      </p:sp>
      <p:sp>
        <p:nvSpPr>
          <p:cNvPr id="197" name="Google Shape;197;p2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34650" y="1634063"/>
          <a:ext cx="8313295" cy="416003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83132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48978">
                <a:tc>
                  <a:txBody>
                    <a:bodyPr/>
                    <a:lstStyle/>
                    <a:p>
                      <a:r>
                        <a:rPr lang="en-US" sz="2000" b="1" u="none" strike="noStrike" cap="none" dirty="0">
                          <a:latin typeface="Calibri" pitchFamily="34" charset="0"/>
                          <a:sym typeface="Arial"/>
                        </a:rPr>
                        <a:t>To introduce soft computing concepts and techniques of artificial neural networks, fuzzy sets, fuzzy logic and genetic algorithms</a:t>
                      </a:r>
                    </a:p>
                  </a:txBody>
                  <a:tcPr marL="68580" marR="6858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48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1" u="none" strike="noStrike" cap="none" dirty="0">
                          <a:latin typeface="Calibri" pitchFamily="34" charset="0"/>
                          <a:sym typeface="Arial"/>
                        </a:rPr>
                        <a:t>To understand the various techniques from the application point of view.</a:t>
                      </a:r>
                    </a:p>
                    <a:p>
                      <a:endParaRPr lang="en-US" sz="2000" b="1" dirty="0">
                        <a:latin typeface="Calibri" pitchFamily="34" charset="0"/>
                      </a:endParaRPr>
                    </a:p>
                  </a:txBody>
                  <a:tcPr marL="68580" marR="6858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51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1" u="none" strike="noStrike" cap="none" dirty="0">
                          <a:latin typeface="Calibri" pitchFamily="34" charset="0"/>
                          <a:sym typeface="Arial"/>
                        </a:rPr>
                        <a:t>To analyze various soft computing techniques and decide the technique to be used in a particular problem situation. </a:t>
                      </a:r>
                    </a:p>
                    <a:p>
                      <a:endParaRPr lang="en-US" sz="2000" b="1" dirty="0">
                        <a:latin typeface="Calibri" pitchFamily="34" charset="0"/>
                      </a:endParaRPr>
                    </a:p>
                  </a:txBody>
                  <a:tcPr marL="68580" marR="6858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6143">
                <a:tc>
                  <a:txBody>
                    <a:bodyPr/>
                    <a:lstStyle/>
                    <a:p>
                      <a:r>
                        <a:rPr lang="en-US" sz="2000" b="1" u="none" strike="noStrike" cap="none" dirty="0">
                          <a:latin typeface="Calibri" pitchFamily="34" charset="0"/>
                          <a:sym typeface="Arial"/>
                        </a:rPr>
                        <a:t>To implement soft computing based solutions for real-world problems</a:t>
                      </a:r>
                    </a:p>
                    <a:p>
                      <a:endParaRPr lang="en-US" sz="2000" b="1" dirty="0">
                        <a:latin typeface="Calibri" pitchFamily="34" charset="0"/>
                      </a:endParaRPr>
                    </a:p>
                  </a:txBody>
                  <a:tcPr marL="68580" marR="6858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0053"/>
            <a:ext cx="7886700" cy="1325563"/>
          </a:xfrm>
        </p:spPr>
        <p:txBody>
          <a:bodyPr/>
          <a:lstStyle/>
          <a:p>
            <a:r>
              <a:rPr lang="en-US" dirty="0"/>
              <a:t>So what can we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956" y="1143000"/>
            <a:ext cx="7641991" cy="2805113"/>
          </a:xfrm>
        </p:spPr>
        <p:txBody>
          <a:bodyPr>
            <a:noAutofit/>
          </a:bodyPr>
          <a:lstStyle/>
          <a:p>
            <a:r>
              <a:rPr lang="en-US" b="1" dirty="0"/>
              <a:t>Normalize the inputs</a:t>
            </a:r>
          </a:p>
          <a:p>
            <a:r>
              <a:rPr lang="en-US" b="1" dirty="0"/>
              <a:t>A modified loss function</a:t>
            </a:r>
          </a:p>
          <a:p>
            <a:r>
              <a:rPr lang="en-US" b="1" dirty="0"/>
              <a:t>Use a spherical Z</a:t>
            </a:r>
          </a:p>
          <a:p>
            <a:r>
              <a:rPr lang="en-US" b="1" dirty="0" err="1"/>
              <a:t>BatchNorm</a:t>
            </a:r>
            <a:endParaRPr lang="en-US" b="1" dirty="0"/>
          </a:p>
          <a:p>
            <a:r>
              <a:rPr lang="en-US" b="1" dirty="0"/>
              <a:t>Avoid Sparse Gradients: </a:t>
            </a:r>
            <a:r>
              <a:rPr lang="en-US" b="1" dirty="0" err="1"/>
              <a:t>ReLU</a:t>
            </a:r>
            <a:r>
              <a:rPr lang="en-US" b="1" dirty="0"/>
              <a:t>, </a:t>
            </a:r>
            <a:r>
              <a:rPr lang="en-US" b="1" dirty="0" err="1"/>
              <a:t>MaxPool</a:t>
            </a:r>
            <a:endParaRPr lang="en-US" b="1" dirty="0"/>
          </a:p>
          <a:p>
            <a:r>
              <a:rPr lang="en-US" b="1" dirty="0"/>
              <a:t>Use Soft and Noisy Labels</a:t>
            </a:r>
          </a:p>
          <a:p>
            <a:r>
              <a:rPr lang="en-US" b="1" dirty="0"/>
              <a:t>DCGAN / Hybrid Models</a:t>
            </a:r>
          </a:p>
          <a:p>
            <a:r>
              <a:rPr lang="en-US" b="1" dirty="0"/>
              <a:t>Track failures early (D loss goes to 0: failure mode)</a:t>
            </a:r>
          </a:p>
          <a:p>
            <a:r>
              <a:rPr lang="en-US" b="1" dirty="0"/>
              <a:t>If you have labels, use them</a:t>
            </a:r>
          </a:p>
          <a:p>
            <a:r>
              <a:rPr lang="en-US" b="1" dirty="0"/>
              <a:t>Add noise to inputs, decay over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113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809875"/>
            <a:ext cx="8037360" cy="2562225"/>
          </a:xfrm>
        </p:spPr>
        <p:txBody>
          <a:bodyPr>
            <a:normAutofit/>
          </a:bodyPr>
          <a:lstStyle/>
          <a:p>
            <a:r>
              <a:rPr lang="en-US" sz="2100" dirty="0"/>
              <a:t>Train GAN </a:t>
            </a:r>
            <a:r>
              <a:rPr lang="mr-IN" sz="2100" dirty="0"/>
              <a:t>–</a:t>
            </a:r>
            <a:r>
              <a:rPr lang="en-US" sz="2100" dirty="0"/>
              <a:t> Use discriminator as base model for transfer learning and the fine-tuning of a production model. </a:t>
            </a:r>
          </a:p>
          <a:p>
            <a:endParaRPr lang="en-US" sz="2100" dirty="0"/>
          </a:p>
          <a:p>
            <a:r>
              <a:rPr lang="en-US" sz="2100" dirty="0"/>
              <a:t>A well-trained generator has learned the true data distribution well - Use generator as a source of data that is used to train a production model.</a:t>
            </a:r>
          </a:p>
        </p:txBody>
      </p:sp>
    </p:spTree>
    <p:extLst>
      <p:ext uri="{BB962C8B-B14F-4D97-AF65-F5344CB8AC3E}">
        <p14:creationId xmlns:p14="http://schemas.microsoft.com/office/powerpoint/2010/main" val="12007770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https://tryolabs.com/blog/2016/12/06/major-advancements-deep-learning-2016/</a:t>
            </a:r>
            <a:endParaRPr lang="en-US" dirty="0"/>
          </a:p>
          <a:p>
            <a:r>
              <a:rPr lang="en-US" dirty="0">
                <a:hlinkClick r:id="rId3"/>
              </a:rPr>
              <a:t>https://blog.waya.ai/introduction-to-gans-a-boxing-match-b-w-neural-nets-b4e5319cc935#.6l7zh8u50</a:t>
            </a:r>
            <a:endParaRPr lang="en-US" dirty="0"/>
          </a:p>
          <a:p>
            <a:r>
              <a:rPr lang="en-US" dirty="0">
                <a:hlinkClick r:id="rId4"/>
              </a:rPr>
              <a:t>https://en.wikipedia.org/wiki/Generative_adversarial_networks</a:t>
            </a:r>
            <a:endParaRPr lang="en-US" dirty="0"/>
          </a:p>
          <a:p>
            <a:r>
              <a:rPr lang="en-US" dirty="0">
                <a:hlinkClick r:id="rId5"/>
              </a:rPr>
              <a:t>http://blog.aylien.com/introduction-generative-adversarial-networks-code-tensorflow/</a:t>
            </a:r>
            <a:endParaRPr lang="en-US" dirty="0"/>
          </a:p>
          <a:p>
            <a:r>
              <a:rPr lang="en-US" dirty="0">
                <a:hlinkClick r:id="rId6"/>
              </a:rPr>
              <a:t>https://github.com/soumith/ganhacks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109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C813A83-4CF3-4942-8C24-169E11C40466}"/>
              </a:ext>
            </a:extLst>
          </p:cNvPr>
          <p:cNvSpPr/>
          <p:nvPr/>
        </p:nvSpPr>
        <p:spPr>
          <a:xfrm>
            <a:off x="0" y="0"/>
            <a:ext cx="9144000" cy="4686918"/>
          </a:xfrm>
          <a:prstGeom prst="rect">
            <a:avLst/>
          </a:prstGeom>
          <a:solidFill>
            <a:schemeClr val="accent6">
              <a:lumMod val="50000"/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</a:rPr>
              <a:t>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6F3F28-25A8-4E20-83C7-12F88E7C28D0}"/>
              </a:ext>
            </a:extLst>
          </p:cNvPr>
          <p:cNvCxnSpPr>
            <a:cxnSpLocks/>
          </p:cNvCxnSpPr>
          <p:nvPr/>
        </p:nvCxnSpPr>
        <p:spPr>
          <a:xfrm>
            <a:off x="7010400" y="0"/>
            <a:ext cx="1371600" cy="18288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E1879BF-80CB-413D-9BC1-C05963A116D7}"/>
              </a:ext>
            </a:extLst>
          </p:cNvPr>
          <p:cNvCxnSpPr>
            <a:cxnSpLocks/>
          </p:cNvCxnSpPr>
          <p:nvPr/>
        </p:nvCxnSpPr>
        <p:spPr>
          <a:xfrm>
            <a:off x="7626846" y="0"/>
            <a:ext cx="497979" cy="6639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354CBC-26FA-4C5C-B91C-AD6F2AE53BC2}"/>
              </a:ext>
            </a:extLst>
          </p:cNvPr>
          <p:cNvCxnSpPr>
            <a:cxnSpLocks/>
          </p:cNvCxnSpPr>
          <p:nvPr/>
        </p:nvCxnSpPr>
        <p:spPr>
          <a:xfrm>
            <a:off x="550070" y="6294598"/>
            <a:ext cx="418759" cy="55834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F6E02B-7F30-40ED-9667-2C98864546BE}"/>
              </a:ext>
            </a:extLst>
          </p:cNvPr>
          <p:cNvCxnSpPr>
            <a:cxnSpLocks/>
          </p:cNvCxnSpPr>
          <p:nvPr/>
        </p:nvCxnSpPr>
        <p:spPr>
          <a:xfrm>
            <a:off x="292895" y="5129690"/>
            <a:ext cx="1296233" cy="172831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1114427" y="2249080"/>
            <a:ext cx="8043861" cy="123110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sper" panose="02000506000000020004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THANK YOU</a:t>
            </a:r>
          </a:p>
        </p:txBody>
      </p:sp>
      <p:sp>
        <p:nvSpPr>
          <p:cNvPr id="22" name="Diamond 6">
            <a:extLst>
              <a:ext uri="{FF2B5EF4-FFF2-40B4-BE49-F238E27FC236}">
                <a16:creationId xmlns:a16="http://schemas.microsoft.com/office/drawing/2014/main" id="{AFBA4B1A-59E0-42F9-8062-FE9B4E00A99F}"/>
              </a:ext>
            </a:extLst>
          </p:cNvPr>
          <p:cNvSpPr/>
          <p:nvPr/>
        </p:nvSpPr>
        <p:spPr>
          <a:xfrm>
            <a:off x="1981200" y="1214279"/>
            <a:ext cx="1822847" cy="3225800"/>
          </a:xfrm>
          <a:custGeom>
            <a:avLst/>
            <a:gdLst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3225800 w 3225800"/>
              <a:gd name="connsiteY2" fmla="*/ 1612900 h 3225800"/>
              <a:gd name="connsiteX3" fmla="*/ 1612900 w 3225800"/>
              <a:gd name="connsiteY3" fmla="*/ 3225800 h 3225800"/>
              <a:gd name="connsiteX4" fmla="*/ 0 w 3225800"/>
              <a:gd name="connsiteY4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1612900 w 3225800"/>
              <a:gd name="connsiteY4" fmla="*/ 3225800 h 3225800"/>
              <a:gd name="connsiteX5" fmla="*/ 0 w 3225800"/>
              <a:gd name="connsiteY5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2430463 w 3225800"/>
              <a:gd name="connsiteY4" fmla="*/ 2413000 h 3225800"/>
              <a:gd name="connsiteX5" fmla="*/ 1612900 w 3225800"/>
              <a:gd name="connsiteY5" fmla="*/ 3225800 h 3225800"/>
              <a:gd name="connsiteX6" fmla="*/ 0 w 3225800"/>
              <a:gd name="connsiteY6" fmla="*/ 1612900 h 3225800"/>
              <a:gd name="connsiteX0" fmla="*/ 3225800 w 3317240"/>
              <a:gd name="connsiteY0" fmla="*/ 1612900 h 3225800"/>
              <a:gd name="connsiteX1" fmla="*/ 2430463 w 3317240"/>
              <a:gd name="connsiteY1" fmla="*/ 2413000 h 3225800"/>
              <a:gd name="connsiteX2" fmla="*/ 1612900 w 3317240"/>
              <a:gd name="connsiteY2" fmla="*/ 3225800 h 3225800"/>
              <a:gd name="connsiteX3" fmla="*/ 0 w 3317240"/>
              <a:gd name="connsiteY3" fmla="*/ 1612900 h 3225800"/>
              <a:gd name="connsiteX4" fmla="*/ 1612900 w 3317240"/>
              <a:gd name="connsiteY4" fmla="*/ 0 h 3225800"/>
              <a:gd name="connsiteX5" fmla="*/ 2430463 w 3317240"/>
              <a:gd name="connsiteY5" fmla="*/ 817563 h 3225800"/>
              <a:gd name="connsiteX6" fmla="*/ 3317240 w 3317240"/>
              <a:gd name="connsiteY6" fmla="*/ 1704340 h 3225800"/>
              <a:gd name="connsiteX0" fmla="*/ 2430463 w 3317240"/>
              <a:gd name="connsiteY0" fmla="*/ 2413000 h 3225800"/>
              <a:gd name="connsiteX1" fmla="*/ 1612900 w 3317240"/>
              <a:gd name="connsiteY1" fmla="*/ 3225800 h 3225800"/>
              <a:gd name="connsiteX2" fmla="*/ 0 w 3317240"/>
              <a:gd name="connsiteY2" fmla="*/ 1612900 h 3225800"/>
              <a:gd name="connsiteX3" fmla="*/ 1612900 w 3317240"/>
              <a:gd name="connsiteY3" fmla="*/ 0 h 3225800"/>
              <a:gd name="connsiteX4" fmla="*/ 2430463 w 3317240"/>
              <a:gd name="connsiteY4" fmla="*/ 817563 h 3225800"/>
              <a:gd name="connsiteX5" fmla="*/ 3317240 w 3317240"/>
              <a:gd name="connsiteY5" fmla="*/ 1704340 h 3225800"/>
              <a:gd name="connsiteX0" fmla="*/ 2430463 w 2430463"/>
              <a:gd name="connsiteY0" fmla="*/ 2413000 h 3225800"/>
              <a:gd name="connsiteX1" fmla="*/ 1612900 w 2430463"/>
              <a:gd name="connsiteY1" fmla="*/ 3225800 h 3225800"/>
              <a:gd name="connsiteX2" fmla="*/ 0 w 2430463"/>
              <a:gd name="connsiteY2" fmla="*/ 1612900 h 3225800"/>
              <a:gd name="connsiteX3" fmla="*/ 1612900 w 2430463"/>
              <a:gd name="connsiteY3" fmla="*/ 0 h 3225800"/>
              <a:gd name="connsiteX4" fmla="*/ 2430463 w 2430463"/>
              <a:gd name="connsiteY4" fmla="*/ 817563 h 322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23" name="Diamond 6">
            <a:extLst>
              <a:ext uri="{FF2B5EF4-FFF2-40B4-BE49-F238E27FC236}">
                <a16:creationId xmlns:a16="http://schemas.microsoft.com/office/drawing/2014/main" id="{4F0CA98B-3337-4AC3-8305-ED6C9C731FFB}"/>
              </a:ext>
            </a:extLst>
          </p:cNvPr>
          <p:cNvSpPr/>
          <p:nvPr/>
        </p:nvSpPr>
        <p:spPr>
          <a:xfrm>
            <a:off x="2174081" y="1214279"/>
            <a:ext cx="1822847" cy="3225800"/>
          </a:xfrm>
          <a:custGeom>
            <a:avLst/>
            <a:gdLst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3225800 w 3225800"/>
              <a:gd name="connsiteY2" fmla="*/ 1612900 h 3225800"/>
              <a:gd name="connsiteX3" fmla="*/ 1612900 w 3225800"/>
              <a:gd name="connsiteY3" fmla="*/ 3225800 h 3225800"/>
              <a:gd name="connsiteX4" fmla="*/ 0 w 3225800"/>
              <a:gd name="connsiteY4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1612900 w 3225800"/>
              <a:gd name="connsiteY4" fmla="*/ 3225800 h 3225800"/>
              <a:gd name="connsiteX5" fmla="*/ 0 w 3225800"/>
              <a:gd name="connsiteY5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2430463 w 3225800"/>
              <a:gd name="connsiteY4" fmla="*/ 2413000 h 3225800"/>
              <a:gd name="connsiteX5" fmla="*/ 1612900 w 3225800"/>
              <a:gd name="connsiteY5" fmla="*/ 3225800 h 3225800"/>
              <a:gd name="connsiteX6" fmla="*/ 0 w 3225800"/>
              <a:gd name="connsiteY6" fmla="*/ 1612900 h 3225800"/>
              <a:gd name="connsiteX0" fmla="*/ 3225800 w 3317240"/>
              <a:gd name="connsiteY0" fmla="*/ 1612900 h 3225800"/>
              <a:gd name="connsiteX1" fmla="*/ 2430463 w 3317240"/>
              <a:gd name="connsiteY1" fmla="*/ 2413000 h 3225800"/>
              <a:gd name="connsiteX2" fmla="*/ 1612900 w 3317240"/>
              <a:gd name="connsiteY2" fmla="*/ 3225800 h 3225800"/>
              <a:gd name="connsiteX3" fmla="*/ 0 w 3317240"/>
              <a:gd name="connsiteY3" fmla="*/ 1612900 h 3225800"/>
              <a:gd name="connsiteX4" fmla="*/ 1612900 w 3317240"/>
              <a:gd name="connsiteY4" fmla="*/ 0 h 3225800"/>
              <a:gd name="connsiteX5" fmla="*/ 2430463 w 3317240"/>
              <a:gd name="connsiteY5" fmla="*/ 817563 h 3225800"/>
              <a:gd name="connsiteX6" fmla="*/ 3317240 w 3317240"/>
              <a:gd name="connsiteY6" fmla="*/ 1704340 h 3225800"/>
              <a:gd name="connsiteX0" fmla="*/ 2430463 w 3317240"/>
              <a:gd name="connsiteY0" fmla="*/ 2413000 h 3225800"/>
              <a:gd name="connsiteX1" fmla="*/ 1612900 w 3317240"/>
              <a:gd name="connsiteY1" fmla="*/ 3225800 h 3225800"/>
              <a:gd name="connsiteX2" fmla="*/ 0 w 3317240"/>
              <a:gd name="connsiteY2" fmla="*/ 1612900 h 3225800"/>
              <a:gd name="connsiteX3" fmla="*/ 1612900 w 3317240"/>
              <a:gd name="connsiteY3" fmla="*/ 0 h 3225800"/>
              <a:gd name="connsiteX4" fmla="*/ 2430463 w 3317240"/>
              <a:gd name="connsiteY4" fmla="*/ 817563 h 3225800"/>
              <a:gd name="connsiteX5" fmla="*/ 3317240 w 3317240"/>
              <a:gd name="connsiteY5" fmla="*/ 1704340 h 3225800"/>
              <a:gd name="connsiteX0" fmla="*/ 2430463 w 2430463"/>
              <a:gd name="connsiteY0" fmla="*/ 2413000 h 3225800"/>
              <a:gd name="connsiteX1" fmla="*/ 1612900 w 2430463"/>
              <a:gd name="connsiteY1" fmla="*/ 3225800 h 3225800"/>
              <a:gd name="connsiteX2" fmla="*/ 0 w 2430463"/>
              <a:gd name="connsiteY2" fmla="*/ 1612900 h 3225800"/>
              <a:gd name="connsiteX3" fmla="*/ 1612900 w 2430463"/>
              <a:gd name="connsiteY3" fmla="*/ 0 h 3225800"/>
              <a:gd name="connsiteX4" fmla="*/ 2430463 w 2430463"/>
              <a:gd name="connsiteY4" fmla="*/ 817563 h 322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</a:endParaRPr>
          </a:p>
        </p:txBody>
      </p:sp>
      <p:grpSp>
        <p:nvGrpSpPr>
          <p:cNvPr id="3" name="Group 28"/>
          <p:cNvGrpSpPr/>
          <p:nvPr/>
        </p:nvGrpSpPr>
        <p:grpSpPr>
          <a:xfrm>
            <a:off x="178141" y="152400"/>
            <a:ext cx="307922" cy="1612900"/>
            <a:chOff x="83821" y="0"/>
            <a:chExt cx="219636" cy="903079"/>
          </a:xfrm>
        </p:grpSpPr>
        <p:sp>
          <p:nvSpPr>
            <p:cNvPr id="30" name="Rectangle 29"/>
            <p:cNvSpPr/>
            <p:nvPr/>
          </p:nvSpPr>
          <p:spPr>
            <a:xfrm>
              <a:off x="84026" y="0"/>
              <a:ext cx="219431" cy="21095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84262" y="408599"/>
              <a:ext cx="219194" cy="4944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83821" y="210952"/>
              <a:ext cx="217937" cy="220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33" name="Object 32">
              <a:extLst>
                <a:ext uri="{FF2B5EF4-FFF2-40B4-BE49-F238E27FC236}">
                  <a16:creationId xmlns:a16="http://schemas.microsoft.com/office/drawing/2014/main" id="{CAD0D7B8-E462-453C-B296-CA0154FA54A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0420" y="236973"/>
            <a:ext cx="183878" cy="18342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CorelDRAW" r:id="rId2" imgW="2169000" imgH="2169360" progId="">
                    <p:embed/>
                  </p:oleObj>
                </mc:Choice>
                <mc:Fallback>
                  <p:oleObj name="CorelDRAW" r:id="rId2" imgW="2169000" imgH="2169360" progId="">
                    <p:embed/>
                    <p:pic>
                      <p:nvPicPr>
                        <p:cNvPr id="33" name="Object 32">
                          <a:extLst>
                            <a:ext uri="{FF2B5EF4-FFF2-40B4-BE49-F238E27FC236}">
                              <a16:creationId xmlns:a16="http://schemas.microsoft.com/office/drawing/2014/main" id="{CAD0D7B8-E462-453C-B296-CA0154FA54A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420" y="236973"/>
                          <a:ext cx="183878" cy="18342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Rectangle 1"/>
          <p:cNvSpPr/>
          <p:nvPr/>
        </p:nvSpPr>
        <p:spPr>
          <a:xfrm>
            <a:off x="3085504" y="5394448"/>
            <a:ext cx="25891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sper" panose="02000506000000020004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For queries</a:t>
            </a:r>
          </a:p>
          <a:p>
            <a:r>
              <a:rPr lang="en-US" dirty="0">
                <a:latin typeface="Casper" panose="02000506000000020004" pitchFamily="2" charset="0"/>
                <a:cs typeface="Segoe UI" panose="020B0502040204020203" pitchFamily="34" charset="0"/>
              </a:rPr>
              <a:t>Email: </a:t>
            </a:r>
            <a:r>
              <a:rPr lang="en-US" dirty="0" err="1">
                <a:latin typeface="Casper" panose="02000506000000020004" pitchFamily="2" charset="0"/>
                <a:cs typeface="Segoe UI" panose="020B0502040204020203" pitchFamily="34" charset="0"/>
              </a:rPr>
              <a:t>monika.e11032@cumail.in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01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533400" y="814915"/>
            <a:ext cx="5058926" cy="74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1" dirty="0"/>
              <a:t>Course Outcomes</a:t>
            </a:r>
            <a:endParaRPr sz="4800" b="1" dirty="0"/>
          </a:p>
        </p:txBody>
      </p:sp>
      <p:sp>
        <p:nvSpPr>
          <p:cNvPr id="203" name="Google Shape;203;p3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47339" y="1556928"/>
          <a:ext cx="8600607" cy="4783910"/>
        </p:xfrm>
        <a:graphic>
          <a:graphicData uri="http://schemas.openxmlformats.org/drawingml/2006/table">
            <a:tbl>
              <a:tblPr/>
              <a:tblGrid>
                <a:gridCol w="6307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406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9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96983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CO1</a:t>
                      </a:r>
                      <a:endParaRPr lang="en-US" sz="20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Identify and describe soft computing techniques and their roles in building intelligent. Machines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1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6983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CO2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Recognize the feasibility of applying a soft computing methodology for a particular problem.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2,4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4972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CO3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Apply fuzzy logic and reasoning to handle uncertainty and solve engineering problems, genetic algorithms to combinatorial optimization problems and neural networks to pattern classification and regression problems.</a:t>
                      </a:r>
                      <a:endParaRPr lang="en-US" sz="20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3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96983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CO4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Effectively use modern software tools to solve real problems using a soft computing approach.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3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7989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CO5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Evaluate various soft computing approaches for a given problem.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4</a:t>
                      </a:r>
                      <a:endParaRPr lang="en-US" sz="20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5218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GANs?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5" y="2809875"/>
            <a:ext cx="7963460" cy="2562225"/>
          </a:xfrm>
        </p:spPr>
        <p:txBody>
          <a:bodyPr>
            <a:normAutofit/>
          </a:bodyPr>
          <a:lstStyle/>
          <a:p>
            <a:r>
              <a:rPr lang="en-US" sz="2400" dirty="0"/>
              <a:t>System of two neural networks competing against each other in a zero-sum game framework. </a:t>
            </a:r>
          </a:p>
          <a:p>
            <a:r>
              <a:rPr lang="en-US" sz="2400" dirty="0"/>
              <a:t>They were first introduced by </a:t>
            </a:r>
            <a:r>
              <a:rPr lang="en-US" sz="2400" dirty="0">
                <a:hlinkClick r:id="rId3" tooltip="Ian Goodfellow"/>
              </a:rPr>
              <a:t>Ian Goodfellow</a:t>
            </a:r>
            <a:r>
              <a:rPr lang="en-US" sz="2400" dirty="0"/>
              <a:t> </a:t>
            </a:r>
            <a:r>
              <a:rPr lang="en-US" sz="2400" i="1" dirty="0"/>
              <a:t>et al.</a:t>
            </a:r>
            <a:r>
              <a:rPr lang="en-US" sz="2400" dirty="0"/>
              <a:t> in 2014.</a:t>
            </a:r>
          </a:p>
          <a:p>
            <a:r>
              <a:rPr lang="en-US" sz="2400" dirty="0"/>
              <a:t>Can learn to draw samples from a model that is similar to data that we give them.</a:t>
            </a:r>
          </a:p>
        </p:txBody>
      </p:sp>
    </p:spTree>
    <p:extLst>
      <p:ext uri="{BB962C8B-B14F-4D97-AF65-F5344CB8AC3E}">
        <p14:creationId xmlns:p14="http://schemas.microsoft.com/office/powerpoint/2010/main" val="1255737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5955" y="1186458"/>
            <a:ext cx="5223533" cy="26074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892" y="3818334"/>
            <a:ext cx="1610895" cy="11941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8886" y="3818335"/>
            <a:ext cx="1372211" cy="161091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466228" y="3818334"/>
            <a:ext cx="265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Components of GANs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3728" y="1116806"/>
            <a:ext cx="1892226" cy="13239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5463" y="1019591"/>
            <a:ext cx="1552575" cy="152001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638511" y="4874031"/>
            <a:ext cx="770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Noise</a:t>
            </a:r>
          </a:p>
        </p:txBody>
      </p:sp>
    </p:spTree>
    <p:extLst>
      <p:ext uri="{BB962C8B-B14F-4D97-AF65-F5344CB8AC3E}">
        <p14:creationId xmlns:p14="http://schemas.microsoft.com/office/powerpoint/2010/main" val="909874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654" y="1179980"/>
            <a:ext cx="7093700" cy="36172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23733" y="4881283"/>
            <a:ext cx="4578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Overview of GANs</a:t>
            </a:r>
          </a:p>
          <a:p>
            <a:pPr algn="ctr"/>
            <a:r>
              <a:rPr lang="en-US" i="1" dirty="0"/>
              <a:t>Source: </a:t>
            </a:r>
            <a:r>
              <a:rPr lang="en-US" i="1" dirty="0">
                <a:hlinkClick r:id="rId3"/>
              </a:rPr>
              <a:t>https://ishmaelbelghazi.github.io/ALI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170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Discriminative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809875"/>
            <a:ext cx="7856303" cy="2562225"/>
          </a:xfrm>
        </p:spPr>
        <p:txBody>
          <a:bodyPr>
            <a:normAutofit/>
          </a:bodyPr>
          <a:lstStyle/>
          <a:p>
            <a:r>
              <a:rPr lang="en-US" sz="2100" dirty="0"/>
              <a:t>A </a:t>
            </a:r>
            <a:r>
              <a:rPr lang="en-US" sz="2100" b="1" dirty="0"/>
              <a:t>discriminative</a:t>
            </a:r>
            <a:r>
              <a:rPr lang="en-US" sz="2100" dirty="0"/>
              <a:t> model learns a function that maps the input data (</a:t>
            </a:r>
            <a:r>
              <a:rPr lang="en-US" sz="2100" i="1" dirty="0"/>
              <a:t>x</a:t>
            </a:r>
            <a:r>
              <a:rPr lang="en-US" sz="2100" dirty="0"/>
              <a:t>) to some desired output class label (</a:t>
            </a:r>
            <a:r>
              <a:rPr lang="en-US" sz="2100" i="1" dirty="0"/>
              <a:t>y</a:t>
            </a:r>
            <a:r>
              <a:rPr lang="en-US" sz="2100" dirty="0"/>
              <a:t>). </a:t>
            </a:r>
          </a:p>
          <a:p>
            <a:endParaRPr lang="en-US" sz="2100" dirty="0"/>
          </a:p>
          <a:p>
            <a:r>
              <a:rPr lang="en-US" sz="2100" dirty="0"/>
              <a:t>In probabilistic terms, they directly learn the conditional distribution </a:t>
            </a:r>
            <a:r>
              <a:rPr lang="en-US" sz="2100" i="1" dirty="0"/>
              <a:t>P(</a:t>
            </a:r>
            <a:r>
              <a:rPr lang="en-US" sz="2100" i="1" dirty="0" err="1"/>
              <a:t>y|x</a:t>
            </a:r>
            <a:r>
              <a:rPr lang="en-US" sz="2100" i="1" dirty="0"/>
              <a:t>)</a:t>
            </a:r>
            <a:r>
              <a:rPr lang="en-US" sz="2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1840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809875"/>
            <a:ext cx="8006322" cy="2562225"/>
          </a:xfrm>
        </p:spPr>
        <p:txBody>
          <a:bodyPr>
            <a:normAutofit/>
          </a:bodyPr>
          <a:lstStyle/>
          <a:p>
            <a:r>
              <a:rPr lang="en-US" sz="2100" dirty="0"/>
              <a:t>A </a:t>
            </a:r>
            <a:r>
              <a:rPr lang="en-US" sz="2100" b="1" dirty="0"/>
              <a:t>generative</a:t>
            </a:r>
            <a:r>
              <a:rPr lang="en-US" sz="2100" dirty="0"/>
              <a:t> model tries to learn the joint probability of the input data and labels simultaneously i.e. </a:t>
            </a:r>
            <a:r>
              <a:rPr lang="en-US" sz="2100" i="1" dirty="0"/>
              <a:t>P(</a:t>
            </a:r>
            <a:r>
              <a:rPr lang="en-US" sz="2100" i="1" dirty="0" err="1"/>
              <a:t>x,y</a:t>
            </a:r>
            <a:r>
              <a:rPr lang="en-US" sz="2100" i="1" dirty="0"/>
              <a:t>)</a:t>
            </a:r>
            <a:r>
              <a:rPr lang="en-US" sz="2100" dirty="0"/>
              <a:t>.</a:t>
            </a:r>
          </a:p>
          <a:p>
            <a:endParaRPr lang="en-US" sz="2100" dirty="0"/>
          </a:p>
          <a:p>
            <a:r>
              <a:rPr lang="en-US" sz="2100" dirty="0"/>
              <a:t>Potential to understand and explain the underlying structure of the input data even when there are no labels.</a:t>
            </a:r>
          </a:p>
        </p:txBody>
      </p:sp>
    </p:spTree>
    <p:extLst>
      <p:ext uri="{BB962C8B-B14F-4D97-AF65-F5344CB8AC3E}">
        <p14:creationId xmlns:p14="http://schemas.microsoft.com/office/powerpoint/2010/main" val="995437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GANs are being used?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809875"/>
            <a:ext cx="7845588" cy="2562225"/>
          </a:xfrm>
        </p:spPr>
        <p:txBody>
          <a:bodyPr>
            <a:noAutofit/>
          </a:bodyPr>
          <a:lstStyle/>
          <a:p>
            <a:r>
              <a:rPr lang="en-US" sz="2400" dirty="0"/>
              <a:t>Applied for modelling natural images. </a:t>
            </a:r>
          </a:p>
          <a:p>
            <a:endParaRPr lang="en-US" sz="2400" dirty="0"/>
          </a:p>
          <a:p>
            <a:r>
              <a:rPr lang="en-US" sz="2400" dirty="0"/>
              <a:t>Performance is fairly good in comparison to other generative models. </a:t>
            </a:r>
          </a:p>
          <a:p>
            <a:endParaRPr lang="en-US" sz="2400" dirty="0"/>
          </a:p>
          <a:p>
            <a:r>
              <a:rPr lang="en-US" sz="2400" dirty="0"/>
              <a:t>Useful for unsupervised learning tasks.</a:t>
            </a:r>
          </a:p>
        </p:txBody>
      </p:sp>
    </p:spTree>
    <p:extLst>
      <p:ext uri="{BB962C8B-B14F-4D97-AF65-F5344CB8AC3E}">
        <p14:creationId xmlns:p14="http://schemas.microsoft.com/office/powerpoint/2010/main" val="9013945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nit 2.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3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4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1795</TotalTime>
  <Words>1477</Words>
  <Application>Microsoft Office PowerPoint</Application>
  <PresentationFormat>On-screen Show (4:3)</PresentationFormat>
  <Paragraphs>151</Paragraphs>
  <Slides>23</Slides>
  <Notes>14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8" baseType="lpstr">
      <vt:lpstr>Arial</vt:lpstr>
      <vt:lpstr>Arial Black</vt:lpstr>
      <vt:lpstr>Calibri</vt:lpstr>
      <vt:lpstr>Calibri Light</vt:lpstr>
      <vt:lpstr>Casper</vt:lpstr>
      <vt:lpstr>Lucida Sans Unicode</vt:lpstr>
      <vt:lpstr>Noto Sans Symbols</vt:lpstr>
      <vt:lpstr>Raleway ExtraBold</vt:lpstr>
      <vt:lpstr>Times New Roman</vt:lpstr>
      <vt:lpstr>Verdana</vt:lpstr>
      <vt:lpstr>Wingdings 2</vt:lpstr>
      <vt:lpstr>Wingdings 3</vt:lpstr>
      <vt:lpstr>Concourse</vt:lpstr>
      <vt:lpstr>Unit 2.1</vt:lpstr>
      <vt:lpstr>CorelDRAW</vt:lpstr>
      <vt:lpstr>PowerPoint Presentation</vt:lpstr>
      <vt:lpstr>Course Objectives</vt:lpstr>
      <vt:lpstr>Course Outcomes</vt:lpstr>
      <vt:lpstr>What are GANs?</vt:lpstr>
      <vt:lpstr>PowerPoint Presentation</vt:lpstr>
      <vt:lpstr>PowerPoint Presentation</vt:lpstr>
      <vt:lpstr>Discriminative Models</vt:lpstr>
      <vt:lpstr>Generative Models</vt:lpstr>
      <vt:lpstr>How GANs are being used? </vt:lpstr>
      <vt:lpstr>Why GANs?</vt:lpstr>
      <vt:lpstr>PowerPoint Presentation</vt:lpstr>
      <vt:lpstr>How to train GANs?</vt:lpstr>
      <vt:lpstr>Loss Functions</vt:lpstr>
      <vt:lpstr>PowerPoint Presentation</vt:lpstr>
      <vt:lpstr>“Improved Techniques for Training GANs” by Salimans et. al</vt:lpstr>
      <vt:lpstr>PowerPoint Presentation</vt:lpstr>
      <vt:lpstr>Variations to GANs</vt:lpstr>
      <vt:lpstr>Major Difficulties</vt:lpstr>
      <vt:lpstr>Common Failure Cases</vt:lpstr>
      <vt:lpstr>So what can we do?</vt:lpstr>
      <vt:lpstr>Conclusions</vt:lpstr>
      <vt:lpstr>References</vt:lpstr>
      <vt:lpstr>PowerPoint Presentation</vt:lpstr>
    </vt:vector>
  </TitlesOfParts>
  <Company>psgtech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MONIKA SINGH</cp:lastModifiedBy>
  <cp:revision>207</cp:revision>
  <dcterms:created xsi:type="dcterms:W3CDTF">2007-05-29T08:23:47Z</dcterms:created>
  <dcterms:modified xsi:type="dcterms:W3CDTF">2022-07-04T15:27:59Z</dcterms:modified>
</cp:coreProperties>
</file>

<file path=docProps/thumbnail.jpeg>
</file>